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15"/>
  </p:notesMasterIdLst>
  <p:handoutMasterIdLst>
    <p:handoutMasterId r:id="rId16"/>
  </p:handoutMasterIdLst>
  <p:sldIdLst>
    <p:sldId id="256" r:id="rId2"/>
    <p:sldId id="257" r:id="rId3"/>
    <p:sldId id="263" r:id="rId4"/>
    <p:sldId id="292" r:id="rId5"/>
    <p:sldId id="293" r:id="rId6"/>
    <p:sldId id="285" r:id="rId7"/>
    <p:sldId id="283" r:id="rId8"/>
    <p:sldId id="286" r:id="rId9"/>
    <p:sldId id="287" r:id="rId10"/>
    <p:sldId id="288" r:id="rId11"/>
    <p:sldId id="265" r:id="rId12"/>
    <p:sldId id="289" r:id="rId13"/>
    <p:sldId id="290"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p:cViewPr varScale="1">
        <p:scale>
          <a:sx n="82" d="100"/>
          <a:sy n="82" d="100"/>
        </p:scale>
        <p:origin x="1277"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06EE7A7-C42D-490B-8B36-CB491DE6400D}" type="datetimeFigureOut">
              <a:rPr lang="en-GB" smtClean="0"/>
              <a:t>14/07/2021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B5051E7-EA7C-4D3E-BD8A-2F45385FFF73}" type="slidenum">
              <a:rPr lang="en-GB" smtClean="0"/>
              <a:t>‹#›</a:t>
            </a:fld>
            <a:endParaRPr lang="en-GB"/>
          </a:p>
        </p:txBody>
      </p:sp>
    </p:spTree>
    <p:extLst>
      <p:ext uri="{BB962C8B-B14F-4D97-AF65-F5344CB8AC3E}">
        <p14:creationId xmlns:p14="http://schemas.microsoft.com/office/powerpoint/2010/main" val="1094865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506206B5-B894-4570-84DA-A14730A95545}" type="datetimeFigureOut">
              <a:rPr lang="en-GB" smtClean="0"/>
              <a:t>14/07/2021</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FEB642A-E33E-44D3-8AAD-B58D69B7C2E4}" type="slidenum">
              <a:rPr lang="en-GB" smtClean="0"/>
              <a:t>‹#›</a:t>
            </a:fld>
            <a:endParaRPr lang="en-GB"/>
          </a:p>
        </p:txBody>
      </p:sp>
    </p:spTree>
    <p:extLst>
      <p:ext uri="{BB962C8B-B14F-4D97-AF65-F5344CB8AC3E}">
        <p14:creationId xmlns:p14="http://schemas.microsoft.com/office/powerpoint/2010/main" val="210369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before this document was issued, the last Gov guidance was published in the Year 2000 so is very out of date, considering the context we have discussed earlier. </a:t>
            </a:r>
          </a:p>
          <a:p>
            <a:r>
              <a:rPr lang="en-GB" dirty="0"/>
              <a:t>September 2020, the new guidance came into force but because of the pandemic schools have been given a year to implement so must be doing so from September 2021. This has implications for right of withdraw which we will be covered later.</a:t>
            </a:r>
          </a:p>
        </p:txBody>
      </p:sp>
      <p:sp>
        <p:nvSpPr>
          <p:cNvPr id="4" name="Slide Number Placeholder 3"/>
          <p:cNvSpPr>
            <a:spLocks noGrp="1"/>
          </p:cNvSpPr>
          <p:nvPr>
            <p:ph type="sldNum" sz="quarter" idx="5"/>
          </p:nvPr>
        </p:nvSpPr>
        <p:spPr/>
        <p:txBody>
          <a:bodyPr/>
          <a:lstStyle/>
          <a:p>
            <a:fld id="{B92609DD-6F31-9F47-86EA-C6E146B976DA}" type="slidenum">
              <a:rPr lang="en-US" smtClean="0"/>
              <a:t>4</a:t>
            </a:fld>
            <a:endParaRPr lang="en-US"/>
          </a:p>
        </p:txBody>
      </p:sp>
    </p:spTree>
    <p:extLst>
      <p:ext uri="{BB962C8B-B14F-4D97-AF65-F5344CB8AC3E}">
        <p14:creationId xmlns:p14="http://schemas.microsoft.com/office/powerpoint/2010/main" val="498444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2609DD-6F31-9F47-86EA-C6E146B976DA}" type="slidenum">
              <a:rPr lang="en-US" smtClean="0"/>
              <a:t>5</a:t>
            </a:fld>
            <a:endParaRPr lang="en-US"/>
          </a:p>
        </p:txBody>
      </p:sp>
    </p:spTree>
    <p:extLst>
      <p:ext uri="{BB962C8B-B14F-4D97-AF65-F5344CB8AC3E}">
        <p14:creationId xmlns:p14="http://schemas.microsoft.com/office/powerpoint/2010/main" val="4054645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CFD4017-5B09-4870-B5CD-4963855575CE}" type="datetimeFigureOut">
              <a:rPr lang="en-GB" smtClean="0"/>
              <a:t>14/07/2021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3090698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CFD4017-5B09-4870-B5CD-4963855575CE}" type="datetimeFigureOut">
              <a:rPr lang="en-GB" smtClean="0"/>
              <a:t>14/07/2021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1003348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CFD4017-5B09-4870-B5CD-4963855575CE}" type="datetimeFigureOut">
              <a:rPr lang="en-GB" smtClean="0"/>
              <a:t>14/07/2021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2155452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CFD4017-5B09-4870-B5CD-4963855575CE}" type="datetimeFigureOut">
              <a:rPr lang="en-GB" smtClean="0"/>
              <a:t>14/07/2021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3694161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CFD4017-5B09-4870-B5CD-4963855575CE}" type="datetimeFigureOut">
              <a:rPr lang="en-GB" smtClean="0"/>
              <a:t>14/07/2021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2798029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CFD4017-5B09-4870-B5CD-4963855575CE}" type="datetimeFigureOut">
              <a:rPr lang="en-GB" smtClean="0"/>
              <a:t>14/07/2021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777110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FD4017-5B09-4870-B5CD-4963855575CE}" type="datetimeFigureOut">
              <a:rPr lang="en-GB" smtClean="0"/>
              <a:t>14/07/2021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3163921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CFD4017-5B09-4870-B5CD-4963855575CE}" type="datetimeFigureOut">
              <a:rPr lang="en-GB" smtClean="0"/>
              <a:t>14/07/2021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2573566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CFD4017-5B09-4870-B5CD-4963855575CE}" type="datetimeFigureOut">
              <a:rPr lang="en-GB" smtClean="0"/>
              <a:t>14/07/2021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931141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CFD4017-5B09-4870-B5CD-4963855575CE}" type="datetimeFigureOut">
              <a:rPr lang="en-GB" smtClean="0"/>
              <a:t>14/07/2021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837588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CFD4017-5B09-4870-B5CD-4963855575CE}" type="datetimeFigureOut">
              <a:rPr lang="en-GB" smtClean="0"/>
              <a:t>14/07/2021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97523-FF84-4912-933B-D54600C98897}" type="slidenum">
              <a:rPr lang="en-GB" smtClean="0"/>
              <a:t>‹#›</a:t>
            </a:fld>
            <a:endParaRPr lang="en-GB"/>
          </a:p>
        </p:txBody>
      </p:sp>
    </p:spTree>
    <p:extLst>
      <p:ext uri="{BB962C8B-B14F-4D97-AF65-F5344CB8AC3E}">
        <p14:creationId xmlns:p14="http://schemas.microsoft.com/office/powerpoint/2010/main" val="1839617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CFD4017-5B09-4870-B5CD-4963855575CE}" type="datetimeFigureOut">
              <a:rPr lang="en-GB" smtClean="0"/>
              <a:t>14/07/2021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CE97523-FF84-4912-933B-D54600C98897}" type="slidenum">
              <a:rPr lang="en-GB" smtClean="0"/>
              <a:t>‹#›</a:t>
            </a:fld>
            <a:endParaRPr lang="en-GB"/>
          </a:p>
        </p:txBody>
      </p:sp>
    </p:spTree>
    <p:extLst>
      <p:ext uri="{BB962C8B-B14F-4D97-AF65-F5344CB8AC3E}">
        <p14:creationId xmlns:p14="http://schemas.microsoft.com/office/powerpoint/2010/main" val="284221819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4.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284984"/>
            <a:ext cx="5826719" cy="1646302"/>
          </a:xfrm>
        </p:spPr>
        <p:txBody>
          <a:bodyPr>
            <a:normAutofit fontScale="90000"/>
          </a:bodyPr>
          <a:lstStyle/>
          <a:p>
            <a:r>
              <a:rPr lang="en-GB" dirty="0" smtClean="0">
                <a:solidFill>
                  <a:schemeClr val="tx1"/>
                </a:solidFill>
              </a:rPr>
              <a:t>Relationships and Sex Education (RSE) </a:t>
            </a:r>
            <a:r>
              <a:rPr lang="en-GB" dirty="0">
                <a:solidFill>
                  <a:schemeClr val="tx1"/>
                </a:solidFill>
              </a:rPr>
              <a:t/>
            </a:r>
            <a:br>
              <a:rPr lang="en-GB" dirty="0">
                <a:solidFill>
                  <a:schemeClr val="tx1"/>
                </a:solidFill>
              </a:rPr>
            </a:br>
            <a:r>
              <a:rPr lang="en-GB" dirty="0" smtClean="0">
                <a:solidFill>
                  <a:schemeClr val="tx1"/>
                </a:solidFill>
              </a:rPr>
              <a:t>Parent information</a:t>
            </a:r>
            <a:endParaRPr lang="en-GB" dirty="0">
              <a:solidFill>
                <a:schemeClr val="tx1"/>
              </a:solidFill>
            </a:endParaRPr>
          </a:p>
        </p:txBody>
      </p:sp>
      <p:pic>
        <p:nvPicPr>
          <p:cNvPr id="1026" name="Picture 2" descr="Cambridge Park Academy - Mission &amp;amp; Vision State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63356" y="548680"/>
            <a:ext cx="3701974" cy="19362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15616" y="5589240"/>
            <a:ext cx="7013843" cy="646331"/>
          </a:xfrm>
          <a:prstGeom prst="rect">
            <a:avLst/>
          </a:prstGeom>
          <a:noFill/>
        </p:spPr>
        <p:txBody>
          <a:bodyPr wrap="none" rtlCol="0">
            <a:spAutoFit/>
          </a:bodyPr>
          <a:lstStyle/>
          <a:p>
            <a:r>
              <a:rPr lang="en-US" i="1" dirty="0"/>
              <a:t>Cambridge Park Academy is committed to safeguarding and </a:t>
            </a:r>
            <a:r>
              <a:rPr lang="en-US" i="1" dirty="0" smtClean="0"/>
              <a:t>promoting</a:t>
            </a:r>
          </a:p>
          <a:p>
            <a:r>
              <a:rPr lang="en-US" i="1" dirty="0" smtClean="0"/>
              <a:t> </a:t>
            </a:r>
            <a:r>
              <a:rPr lang="en-US" i="1" dirty="0"/>
              <a:t>the welfare of children and young people and upholding inclusive values.</a:t>
            </a:r>
            <a:endParaRPr lang="en-GB" dirty="0"/>
          </a:p>
        </p:txBody>
      </p:sp>
      <p:pic>
        <p:nvPicPr>
          <p:cNvPr id="1028" name="Picture 4" descr="Humber Education Tru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642497"/>
            <a:ext cx="2152650" cy="215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3383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6347713" cy="648072"/>
          </a:xfrm>
        </p:spPr>
        <p:txBody>
          <a:bodyPr>
            <a:normAutofit/>
          </a:bodyPr>
          <a:lstStyle/>
          <a:p>
            <a:r>
              <a:rPr lang="en-GB" dirty="0" smtClean="0"/>
              <a:t>What is RSE</a:t>
            </a:r>
            <a:r>
              <a:rPr lang="en-GB" dirty="0"/>
              <a:t>?</a:t>
            </a:r>
            <a:endParaRPr lang="en-GB" sz="1600" dirty="0"/>
          </a:p>
        </p:txBody>
      </p:sp>
      <p:sp>
        <p:nvSpPr>
          <p:cNvPr id="3" name="Content Placeholder 2"/>
          <p:cNvSpPr>
            <a:spLocks noGrp="1"/>
          </p:cNvSpPr>
          <p:nvPr>
            <p:ph idx="1"/>
          </p:nvPr>
        </p:nvSpPr>
        <p:spPr>
          <a:xfrm>
            <a:off x="467544" y="1100628"/>
            <a:ext cx="6912768" cy="5280700"/>
          </a:xfrm>
        </p:spPr>
        <p:txBody>
          <a:bodyPr>
            <a:normAutofit fontScale="47500" lnSpcReduction="20000"/>
          </a:bodyPr>
          <a:lstStyle/>
          <a:p>
            <a:r>
              <a:rPr lang="en-GB" sz="4200" b="0" dirty="0" smtClean="0">
                <a:cs typeface="Arial" panose="020B0604020202020204" pitchFamily="34" charset="0"/>
              </a:rPr>
              <a:t>The </a:t>
            </a:r>
            <a:r>
              <a:rPr lang="en-GB" sz="4200" b="0" dirty="0">
                <a:cs typeface="Arial" panose="020B0604020202020204" pitchFamily="34" charset="0"/>
              </a:rPr>
              <a:t>Department for Education is </a:t>
            </a:r>
            <a:r>
              <a:rPr lang="en-GB" sz="4200" b="0" dirty="0" smtClean="0">
                <a:cs typeface="Arial" panose="020B0604020202020204" pitchFamily="34" charset="0"/>
              </a:rPr>
              <a:t>introducing compulsory RSE from </a:t>
            </a:r>
            <a:r>
              <a:rPr lang="en-GB" sz="4200" b="0" dirty="0">
                <a:cs typeface="Arial" panose="020B0604020202020204" pitchFamily="34" charset="0"/>
              </a:rPr>
              <a:t>September </a:t>
            </a:r>
            <a:r>
              <a:rPr lang="en-GB" sz="4200" b="0" dirty="0" smtClean="0">
                <a:cs typeface="Arial" panose="020B0604020202020204" pitchFamily="34" charset="0"/>
              </a:rPr>
              <a:t>2021 </a:t>
            </a:r>
            <a:r>
              <a:rPr lang="en-GB" sz="4200" b="0" dirty="0" smtClean="0">
                <a:cs typeface="Arial" panose="020B0604020202020204" pitchFamily="34" charset="0"/>
              </a:rPr>
              <a:t>for </a:t>
            </a:r>
            <a:r>
              <a:rPr lang="en-GB" sz="4200" dirty="0" smtClean="0">
                <a:cs typeface="Arial" panose="020B0604020202020204" pitchFamily="34" charset="0"/>
              </a:rPr>
              <a:t>all </a:t>
            </a:r>
            <a:r>
              <a:rPr lang="en-GB" sz="4200" b="0" dirty="0" smtClean="0">
                <a:cs typeface="Arial" panose="020B0604020202020204" pitchFamily="34" charset="0"/>
              </a:rPr>
              <a:t>schools</a:t>
            </a:r>
            <a:r>
              <a:rPr lang="en-GB" sz="4200" b="0" dirty="0" smtClean="0">
                <a:cs typeface="Arial" panose="020B0604020202020204" pitchFamily="34" charset="0"/>
              </a:rPr>
              <a:t>. </a:t>
            </a:r>
            <a:endParaRPr lang="en-GB" sz="4200" b="0" dirty="0" smtClean="0">
              <a:cs typeface="Arial" panose="020B0604020202020204" pitchFamily="34" charset="0"/>
            </a:endParaRPr>
          </a:p>
          <a:p>
            <a:r>
              <a:rPr lang="en-GB" sz="4200" dirty="0" smtClean="0">
                <a:cs typeface="Arial" panose="020B0604020202020204" pitchFamily="34" charset="0"/>
              </a:rPr>
              <a:t>The </a:t>
            </a:r>
            <a:r>
              <a:rPr lang="en-GB" sz="4200" dirty="0">
                <a:cs typeface="Arial" panose="020B0604020202020204" pitchFamily="34" charset="0"/>
              </a:rPr>
              <a:t>aim of RSE is to give young people the information they need to help them develop healthy, nurturing relationships of all kinds, not just intimate relationships. It should enable them to know what a healthy relationship looks like and what makes a good friend, a good colleague and a successful marriage or other type of committed relationship.</a:t>
            </a:r>
          </a:p>
          <a:p>
            <a:r>
              <a:rPr lang="en-GB" sz="4200" dirty="0">
                <a:cs typeface="Arial" panose="020B0604020202020204" pitchFamily="34" charset="0"/>
              </a:rPr>
              <a:t>It should teach what is acceptable and unacceptable behaviours in relationships.</a:t>
            </a:r>
          </a:p>
          <a:p>
            <a:r>
              <a:rPr lang="en-GB" sz="4200" dirty="0">
                <a:cs typeface="Arial" panose="020B0604020202020204" pitchFamily="34" charset="0"/>
              </a:rPr>
              <a:t>Pupils will understand the positive effects that good relationships have on their mental wellbeing, identify when relationships are not right and understand how such situations can be managed</a:t>
            </a:r>
            <a:r>
              <a:rPr lang="en-GB" sz="4200" dirty="0" smtClean="0">
                <a:cs typeface="Arial" panose="020B0604020202020204" pitchFamily="34" charset="0"/>
              </a:rPr>
              <a:t>.</a:t>
            </a:r>
          </a:p>
          <a:p>
            <a:r>
              <a:rPr lang="en-GB" sz="4200" dirty="0">
                <a:cs typeface="Arial" panose="020B0604020202020204" pitchFamily="34" charset="0"/>
              </a:rPr>
              <a:t>The Department for Education recommends that all </a:t>
            </a:r>
            <a:r>
              <a:rPr lang="en-GB" sz="4200" dirty="0" smtClean="0">
                <a:cs typeface="Arial" panose="020B0604020202020204" pitchFamily="34" charset="0"/>
              </a:rPr>
              <a:t>schools </a:t>
            </a:r>
            <a:r>
              <a:rPr lang="en-GB" sz="4200" dirty="0">
                <a:cs typeface="Arial" panose="020B0604020202020204" pitchFamily="34" charset="0"/>
              </a:rPr>
              <a:t>have a sex education programme tailored to the age and the physical and emotional maturity of the pupils. It should ensure that both boys and girls are prepared for the changes that adolescence brings and – drawing on knowledge of the human life cycle set out in the national curriculum for science – how a baby is conceived and born.</a:t>
            </a:r>
          </a:p>
          <a:p>
            <a:endParaRPr lang="en-GB" sz="4200" dirty="0">
              <a:latin typeface="Arial" panose="020B0604020202020204" pitchFamily="34" charset="0"/>
              <a:cs typeface="Arial" panose="020B0604020202020204" pitchFamily="34" charset="0"/>
            </a:endParaRPr>
          </a:p>
          <a:p>
            <a:endParaRPr lang="en-GB" sz="42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57017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5472"/>
            <a:ext cx="7092280" cy="548640"/>
          </a:xfrm>
        </p:spPr>
        <p:txBody>
          <a:bodyPr>
            <a:normAutofit fontScale="90000"/>
          </a:bodyPr>
          <a:lstStyle/>
          <a:p>
            <a:r>
              <a:rPr lang="en-GB" dirty="0" smtClean="0"/>
              <a:t>What does the guidance from DFE mean?</a:t>
            </a:r>
            <a:endParaRPr lang="en-GB" dirty="0"/>
          </a:p>
        </p:txBody>
      </p:sp>
      <p:sp>
        <p:nvSpPr>
          <p:cNvPr id="3" name="TextBox 2"/>
          <p:cNvSpPr txBox="1"/>
          <p:nvPr/>
        </p:nvSpPr>
        <p:spPr>
          <a:xfrm>
            <a:off x="251520" y="1024688"/>
            <a:ext cx="7229040" cy="5632311"/>
          </a:xfrm>
          <a:prstGeom prst="rect">
            <a:avLst/>
          </a:prstGeom>
          <a:noFill/>
        </p:spPr>
        <p:txBody>
          <a:bodyPr wrap="square" rtlCol="0">
            <a:spAutoFit/>
          </a:bodyPr>
          <a:lstStyle/>
          <a:p>
            <a:endParaRPr lang="en-GB" dirty="0" smtClean="0"/>
          </a:p>
          <a:p>
            <a:pPr marL="285750" indent="-285750">
              <a:buFont typeface="Arial" panose="020B0604020202020204" pitchFamily="34" charset="0"/>
              <a:buChar char="•"/>
            </a:pPr>
            <a:r>
              <a:rPr lang="en-GB" dirty="0" smtClean="0"/>
              <a:t>Relationship Education will be </a:t>
            </a:r>
            <a:r>
              <a:rPr lang="en-GB" b="1" dirty="0" smtClean="0"/>
              <a:t>compulsory</a:t>
            </a:r>
            <a:r>
              <a:rPr lang="en-GB" dirty="0" smtClean="0"/>
              <a:t> in all schools with primary schools being urged to include sex elements </a:t>
            </a:r>
            <a:r>
              <a:rPr lang="en-GB" u="sng" dirty="0" smtClean="0"/>
              <a:t>where appropriate</a:t>
            </a:r>
          </a:p>
          <a:p>
            <a:pPr marL="285750" indent="-285750">
              <a:buFont typeface="Arial" panose="020B0604020202020204" pitchFamily="34" charset="0"/>
              <a:buChar char="•"/>
            </a:pPr>
            <a:r>
              <a:rPr lang="en-GB" dirty="0" smtClean="0"/>
              <a:t>Health Education will be </a:t>
            </a:r>
            <a:r>
              <a:rPr lang="en-GB" b="1" dirty="0" smtClean="0"/>
              <a:t>compulsory</a:t>
            </a:r>
            <a:r>
              <a:rPr lang="en-GB" dirty="0" smtClean="0"/>
              <a:t> in all schools</a:t>
            </a:r>
          </a:p>
          <a:p>
            <a:pPr marL="285750" indent="-285750">
              <a:buFont typeface="Arial" panose="020B0604020202020204" pitchFamily="34" charset="0"/>
              <a:buChar char="•"/>
            </a:pPr>
            <a:r>
              <a:rPr lang="en-GB" dirty="0" smtClean="0"/>
              <a:t>All schools must have a written </a:t>
            </a:r>
            <a:r>
              <a:rPr lang="en-GB" b="1" dirty="0" smtClean="0"/>
              <a:t>policy </a:t>
            </a:r>
            <a:r>
              <a:rPr lang="en-GB" dirty="0" smtClean="0"/>
              <a:t>for RSE </a:t>
            </a:r>
          </a:p>
          <a:p>
            <a:pPr marL="285750" indent="-285750">
              <a:buFont typeface="Arial" panose="020B0604020202020204" pitchFamily="34" charset="0"/>
              <a:buChar char="•"/>
            </a:pPr>
            <a:r>
              <a:rPr lang="en-GB" dirty="0" smtClean="0"/>
              <a:t>‘All </a:t>
            </a:r>
            <a:r>
              <a:rPr lang="en-GB" dirty="0"/>
              <a:t>schools may teach about faith perspectives’ and ‘balanced debate </a:t>
            </a:r>
            <a:r>
              <a:rPr lang="en-GB" dirty="0" smtClean="0"/>
              <a:t>may </a:t>
            </a:r>
            <a:r>
              <a:rPr lang="en-GB" dirty="0"/>
              <a:t>take place about issues that are seen as contentious’. </a:t>
            </a:r>
            <a:r>
              <a:rPr lang="en-GB" dirty="0" smtClean="0"/>
              <a:t> Religious leaders from different faith backgrounds have been involved in developing the RSE curriculum</a:t>
            </a:r>
            <a:endParaRPr lang="en-GB" dirty="0"/>
          </a:p>
          <a:p>
            <a:pPr marL="285750" indent="-285750">
              <a:buFont typeface="Arial" panose="020B0604020202020204" pitchFamily="34" charset="0"/>
              <a:buChar char="•"/>
            </a:pPr>
            <a:r>
              <a:rPr lang="en-GB" dirty="0" smtClean="0"/>
              <a:t>‘At </a:t>
            </a:r>
            <a:r>
              <a:rPr lang="en-GB" dirty="0"/>
              <a:t>the point at which schools consider it appropriate to teach their pupils </a:t>
            </a:r>
            <a:r>
              <a:rPr lang="en-GB" dirty="0" smtClean="0"/>
              <a:t>about </a:t>
            </a:r>
            <a:r>
              <a:rPr lang="en-GB" dirty="0"/>
              <a:t>LGBT, they should ensure it is </a:t>
            </a:r>
            <a:r>
              <a:rPr lang="en-GB" b="1" dirty="0"/>
              <a:t>fully integrated</a:t>
            </a:r>
            <a:r>
              <a:rPr lang="en-GB" dirty="0"/>
              <a:t>’. </a:t>
            </a:r>
            <a:endParaRPr lang="en-GB" dirty="0" smtClean="0"/>
          </a:p>
          <a:p>
            <a:pPr marL="285750" indent="-285750">
              <a:buFont typeface="Arial" panose="020B0604020202020204" pitchFamily="34" charset="0"/>
              <a:buChar char="•"/>
            </a:pPr>
            <a:r>
              <a:rPr lang="en-GB" dirty="0" smtClean="0"/>
              <a:t> ‘</a:t>
            </a:r>
            <a:r>
              <a:rPr lang="en-GB" dirty="0"/>
              <a:t>Schools should ensure that the </a:t>
            </a:r>
            <a:r>
              <a:rPr lang="en-GB" b="1" dirty="0"/>
              <a:t>needs of all pupils are appropriately met</a:t>
            </a:r>
            <a:r>
              <a:rPr lang="en-GB" dirty="0" smtClean="0"/>
              <a:t>’ – </a:t>
            </a:r>
            <a:r>
              <a:rPr lang="en-GB" dirty="0"/>
              <a:t>must comply with the </a:t>
            </a:r>
            <a:r>
              <a:rPr lang="en-GB" b="1" dirty="0"/>
              <a:t>Equality Act 2010 </a:t>
            </a:r>
            <a:r>
              <a:rPr lang="en-GB" dirty="0" smtClean="0"/>
              <a:t>and protect individuals from discrimination. There are 9 protected characteristics</a:t>
            </a:r>
            <a:r>
              <a:rPr lang="en-GB" dirty="0"/>
              <a:t> </a:t>
            </a:r>
            <a:r>
              <a:rPr lang="en-GB" dirty="0" smtClean="0"/>
              <a:t>(aspects of a person’s identity)</a:t>
            </a:r>
            <a:endParaRPr lang="en-GB" dirty="0"/>
          </a:p>
          <a:p>
            <a:pPr marL="285750" indent="-285750">
              <a:buFont typeface="Arial" panose="020B0604020202020204" pitchFamily="34" charset="0"/>
              <a:buChar char="•"/>
            </a:pPr>
            <a:r>
              <a:rPr lang="en-GB" dirty="0" smtClean="0"/>
              <a:t>Puberty </a:t>
            </a:r>
            <a:r>
              <a:rPr lang="en-GB" dirty="0"/>
              <a:t>including </a:t>
            </a:r>
            <a:r>
              <a:rPr lang="en-GB" b="1" dirty="0"/>
              <a:t>menstruation </a:t>
            </a:r>
            <a:r>
              <a:rPr lang="en-GB" dirty="0"/>
              <a:t>should be </a:t>
            </a:r>
            <a:r>
              <a:rPr lang="en-GB" b="1" dirty="0"/>
              <a:t>‘addressed before onset’. </a:t>
            </a:r>
            <a:endParaRPr lang="en-GB" dirty="0" smtClean="0"/>
          </a:p>
          <a:p>
            <a:endParaRPr lang="en-GB" dirty="0"/>
          </a:p>
        </p:txBody>
      </p:sp>
    </p:spTree>
    <p:extLst>
      <p:ext uri="{BB962C8B-B14F-4D97-AF65-F5344CB8AC3E}">
        <p14:creationId xmlns:p14="http://schemas.microsoft.com/office/powerpoint/2010/main" val="11693338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phic 9" descr="Stop">
            <a:extLst>
              <a:ext uri="{FF2B5EF4-FFF2-40B4-BE49-F238E27FC236}">
                <a16:creationId xmlns:a16="http://schemas.microsoft.com/office/drawing/2014/main" id="{7FBC9A9C-9446-494D-8149-A5883C5CA342}"/>
              </a:ext>
            </a:extLst>
          </p:cNvPr>
          <p:cNvPicPr>
            <a:picLocks noChangeAspect="1"/>
          </p:cNvPicPr>
          <p:nvPr/>
        </p:nvPicPr>
        <p:blipFill>
          <a:blip r:embed="rId3">
            <a:alphaModFix/>
            <a:extLst>
              <a:ext uri="{96DAC541-7B7A-43D3-8B79-37D633B846F1}">
                <asvg:svgBlip xmlns:asvg="http://schemas.microsoft.com/office/drawing/2016/SVG/main" xmlns="" r:embed="rId4"/>
              </a:ext>
            </a:extLst>
          </a:blip>
          <a:stretch>
            <a:fillRect/>
          </a:stretch>
        </p:blipFill>
        <p:spPr>
          <a:xfrm>
            <a:off x="8851605" y="5731670"/>
            <a:ext cx="207335" cy="207335"/>
          </a:xfrm>
          <a:prstGeom prst="rect">
            <a:avLst/>
          </a:prstGeom>
        </p:spPr>
      </p:pic>
      <p:sp>
        <p:nvSpPr>
          <p:cNvPr id="11" name="Content Placeholder 2">
            <a:extLst>
              <a:ext uri="{FF2B5EF4-FFF2-40B4-BE49-F238E27FC236}">
                <a16:creationId xmlns:a16="http://schemas.microsoft.com/office/drawing/2014/main" id="{C8C0C634-5BB3-004C-B29D-F17D43357211}"/>
              </a:ext>
            </a:extLst>
          </p:cNvPr>
          <p:cNvSpPr txBox="1">
            <a:spLocks/>
          </p:cNvSpPr>
          <p:nvPr/>
        </p:nvSpPr>
        <p:spPr>
          <a:xfrm>
            <a:off x="3619500" y="2252498"/>
            <a:ext cx="5329628" cy="3568037"/>
          </a:xfrm>
          <a:prstGeom prst="rect">
            <a:avLst/>
          </a:prstGeom>
        </p:spPr>
        <p:txBody>
          <a:bodyPr vert="horz" lIns="68580" tIns="34290" rIns="68580" bIns="34290" numCol="1"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300"/>
              </a:spcBef>
            </a:pPr>
            <a:r>
              <a:rPr lang="en-GB" altLang="en-US" sz="2100" b="1" dirty="0">
                <a:latin typeface="+mj-lt"/>
              </a:rPr>
              <a:t>In 2017 the government passed an amendment to the Children and Social Work Bill to make RSE and Health Education statutory from </a:t>
            </a:r>
            <a:r>
              <a:rPr lang="en-GB" altLang="en-US" sz="2100" b="1" dirty="0">
                <a:solidFill>
                  <a:srgbClr val="FF0000"/>
                </a:solidFill>
                <a:latin typeface="+mj-lt"/>
              </a:rPr>
              <a:t>Sept 2020</a:t>
            </a:r>
            <a:r>
              <a:rPr lang="en-GB" altLang="en-US" sz="2100" b="1" dirty="0">
                <a:latin typeface="+mj-lt"/>
              </a:rPr>
              <a:t>.</a:t>
            </a:r>
          </a:p>
          <a:p>
            <a:pPr algn="l">
              <a:spcBef>
                <a:spcPts val="300"/>
              </a:spcBef>
            </a:pPr>
            <a:endParaRPr lang="en-GB" altLang="en-US" sz="1050" dirty="0"/>
          </a:p>
          <a:p>
            <a:pPr algn="l">
              <a:spcBef>
                <a:spcPts val="300"/>
              </a:spcBef>
            </a:pPr>
            <a:r>
              <a:rPr lang="en-GB" altLang="en-US" sz="1800" dirty="0"/>
              <a:t>Supported by over 100 organisations, including Public Health England, Teaching Unions, NCB, etc)</a:t>
            </a:r>
          </a:p>
          <a:p>
            <a:pPr algn="l">
              <a:spcBef>
                <a:spcPts val="300"/>
              </a:spcBef>
            </a:pPr>
            <a:endParaRPr lang="en-GB" altLang="en-US" sz="1800" dirty="0"/>
          </a:p>
          <a:p>
            <a:pPr algn="l">
              <a:spcBef>
                <a:spcPts val="300"/>
              </a:spcBef>
            </a:pPr>
            <a:r>
              <a:rPr lang="en-GB" altLang="en-US" sz="1800" dirty="0"/>
              <a:t>Ratified by House of Lords 24 April 2019</a:t>
            </a:r>
          </a:p>
          <a:p>
            <a:pPr algn="l">
              <a:spcBef>
                <a:spcPts val="300"/>
              </a:spcBef>
            </a:pPr>
            <a:endParaRPr lang="en-GB" altLang="en-US" sz="1800" dirty="0"/>
          </a:p>
          <a:p>
            <a:pPr algn="l">
              <a:spcBef>
                <a:spcPts val="300"/>
              </a:spcBef>
            </a:pPr>
            <a:r>
              <a:rPr lang="en-GB" altLang="en-US" sz="1800" dirty="0"/>
              <a:t>Jigsaw meets all the expectations of the </a:t>
            </a:r>
            <a:r>
              <a:rPr lang="en-GB" altLang="en-US" sz="1800" dirty="0" err="1"/>
              <a:t>DfE</a:t>
            </a:r>
            <a:r>
              <a:rPr lang="en-GB" altLang="en-US" sz="1800" dirty="0"/>
              <a:t> guidance (published April 2019) </a:t>
            </a:r>
          </a:p>
          <a:p>
            <a:pPr algn="l">
              <a:spcBef>
                <a:spcPts val="300"/>
              </a:spcBef>
            </a:pPr>
            <a:r>
              <a:rPr lang="en-GB" altLang="en-US" sz="1800" dirty="0"/>
              <a:t>…as long as it is delivered fully and well.</a:t>
            </a:r>
          </a:p>
          <a:p>
            <a:pPr algn="l"/>
            <a:endParaRPr lang="en-GB" altLang="en-US" sz="1800" dirty="0"/>
          </a:p>
          <a:p>
            <a:pPr algn="l"/>
            <a:endParaRPr lang="en-GB" sz="2100" dirty="0"/>
          </a:p>
        </p:txBody>
      </p:sp>
      <p:pic>
        <p:nvPicPr>
          <p:cNvPr id="12" name="Picture 11">
            <a:extLst>
              <a:ext uri="{FF2B5EF4-FFF2-40B4-BE49-F238E27FC236}">
                <a16:creationId xmlns:a16="http://schemas.microsoft.com/office/drawing/2014/main" id="{B4F35090-00F7-4943-9A5E-39DE83A08106}"/>
              </a:ext>
            </a:extLst>
          </p:cNvPr>
          <p:cNvPicPr>
            <a:picLocks noChangeAspect="1"/>
          </p:cNvPicPr>
          <p:nvPr/>
        </p:nvPicPr>
        <p:blipFill>
          <a:blip r:embed="rId5"/>
          <a:stretch>
            <a:fillRect/>
          </a:stretch>
        </p:blipFill>
        <p:spPr>
          <a:xfrm>
            <a:off x="812006" y="2252498"/>
            <a:ext cx="2358797" cy="3332567"/>
          </a:xfrm>
          <a:prstGeom prst="rect">
            <a:avLst/>
          </a:prstGeom>
          <a:ln w="3175">
            <a:solidFill>
              <a:schemeClr val="bg1">
                <a:lumMod val="50000"/>
              </a:schemeClr>
            </a:solidFill>
          </a:ln>
          <a:effectLst>
            <a:outerShdw blurRad="50800" dist="38100" dir="2700000" algn="tl" rotWithShape="0">
              <a:prstClr val="black">
                <a:alpha val="40000"/>
              </a:prstClr>
            </a:outerShdw>
          </a:effectLst>
        </p:spPr>
      </p:pic>
      <p:sp>
        <p:nvSpPr>
          <p:cNvPr id="13" name="Title 1">
            <a:extLst>
              <a:ext uri="{FF2B5EF4-FFF2-40B4-BE49-F238E27FC236}">
                <a16:creationId xmlns:a16="http://schemas.microsoft.com/office/drawing/2014/main" id="{BC2FD1B9-5E4F-7340-B54E-F0A848632D8B}"/>
              </a:ext>
            </a:extLst>
          </p:cNvPr>
          <p:cNvSpPr txBox="1">
            <a:spLocks/>
          </p:cNvSpPr>
          <p:nvPr/>
        </p:nvSpPr>
        <p:spPr>
          <a:xfrm>
            <a:off x="686953" y="857250"/>
            <a:ext cx="7886700" cy="127350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000" b="1" dirty="0"/>
              <a:t>Compulsory status of RSE and Health Education</a:t>
            </a:r>
          </a:p>
          <a:p>
            <a:r>
              <a:rPr lang="en-GB" sz="3000" b="1" dirty="0"/>
              <a:t>What must schools teach?</a:t>
            </a:r>
          </a:p>
        </p:txBody>
      </p:sp>
    </p:spTree>
    <p:extLst>
      <p:ext uri="{BB962C8B-B14F-4D97-AF65-F5344CB8AC3E}">
        <p14:creationId xmlns:p14="http://schemas.microsoft.com/office/powerpoint/2010/main" val="359122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41E90E9-48D4-1F46-8B86-EB57A7785405}"/>
              </a:ext>
            </a:extLst>
          </p:cNvPr>
          <p:cNvSpPr txBox="1"/>
          <p:nvPr/>
        </p:nvSpPr>
        <p:spPr>
          <a:xfrm>
            <a:off x="2259907" y="2328474"/>
            <a:ext cx="5813977" cy="461665"/>
          </a:xfrm>
          <a:prstGeom prst="rect">
            <a:avLst/>
          </a:prstGeom>
          <a:noFill/>
        </p:spPr>
        <p:txBody>
          <a:bodyPr wrap="square" rtlCol="0">
            <a:spAutoFit/>
          </a:bodyPr>
          <a:lstStyle/>
          <a:p>
            <a:r>
              <a:rPr lang="en-GB" sz="2400" dirty="0">
                <a:solidFill>
                  <a:srgbClr val="7030A0"/>
                </a:solidFill>
              </a:rPr>
              <a:t> </a:t>
            </a:r>
            <a:endParaRPr lang="en-US" sz="2400" dirty="0">
              <a:solidFill>
                <a:srgbClr val="7030A0"/>
              </a:solidFill>
            </a:endParaRPr>
          </a:p>
        </p:txBody>
      </p:sp>
      <p:sp>
        <p:nvSpPr>
          <p:cNvPr id="14" name="Title 1">
            <a:extLst>
              <a:ext uri="{FF2B5EF4-FFF2-40B4-BE49-F238E27FC236}">
                <a16:creationId xmlns:a16="http://schemas.microsoft.com/office/drawing/2014/main" id="{7DB935D2-D780-3344-9511-3D04F12E9A22}"/>
              </a:ext>
            </a:extLst>
          </p:cNvPr>
          <p:cNvSpPr txBox="1">
            <a:spLocks/>
          </p:cNvSpPr>
          <p:nvPr/>
        </p:nvSpPr>
        <p:spPr>
          <a:xfrm>
            <a:off x="686953" y="1272936"/>
            <a:ext cx="7886700" cy="857816"/>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000" b="1" dirty="0"/>
              <a:t>What have schools got to teach?</a:t>
            </a:r>
          </a:p>
        </p:txBody>
      </p:sp>
      <p:sp>
        <p:nvSpPr>
          <p:cNvPr id="15" name="Content Placeholder 2">
            <a:extLst>
              <a:ext uri="{FF2B5EF4-FFF2-40B4-BE49-F238E27FC236}">
                <a16:creationId xmlns:a16="http://schemas.microsoft.com/office/drawing/2014/main" id="{41936F64-66D8-9D4F-AAC6-4B6C3ED28B88}"/>
              </a:ext>
            </a:extLst>
          </p:cNvPr>
          <p:cNvSpPr txBox="1">
            <a:spLocks/>
          </p:cNvSpPr>
          <p:nvPr/>
        </p:nvSpPr>
        <p:spPr>
          <a:xfrm>
            <a:off x="3619500" y="2252498"/>
            <a:ext cx="5329628" cy="3568037"/>
          </a:xfrm>
          <a:prstGeom prst="rect">
            <a:avLst/>
          </a:prstGeom>
        </p:spPr>
        <p:txBody>
          <a:bodyPr vert="horz" lIns="68580" tIns="34290" rIns="68580" bIns="34290" numCol="1"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100" b="1" dirty="0">
                <a:solidFill>
                  <a:srgbClr val="7B13A0"/>
                </a:solidFill>
                <a:latin typeface="+mj-lt"/>
                <a:cs typeface="Times New Roman" panose="02020603050405020304" pitchFamily="18" charset="0"/>
              </a:rPr>
              <a:t>PRIMARY</a:t>
            </a:r>
          </a:p>
          <a:p>
            <a:pPr algn="l"/>
            <a:r>
              <a:rPr lang="en-GB" sz="2100" b="1" dirty="0">
                <a:latin typeface="+mj-lt"/>
                <a:cs typeface="Times New Roman" panose="02020603050405020304" pitchFamily="18" charset="0"/>
              </a:rPr>
              <a:t>RELATIONSHIPS EDUCATION IS COMPUSLORY</a:t>
            </a:r>
          </a:p>
          <a:p>
            <a:pPr algn="l"/>
            <a:r>
              <a:rPr lang="en-GB" sz="2100" b="1" dirty="0">
                <a:latin typeface="+mj-lt"/>
                <a:cs typeface="Times New Roman" panose="02020603050405020304" pitchFamily="18" charset="0"/>
              </a:rPr>
              <a:t>HEALTH EDUCATION IS COMPULSORY</a:t>
            </a:r>
          </a:p>
          <a:p>
            <a:pPr algn="l"/>
            <a:r>
              <a:rPr lang="en-GB" sz="2100" b="1" dirty="0">
                <a:latin typeface="+mj-lt"/>
                <a:cs typeface="Times New Roman" panose="02020603050405020304" pitchFamily="18" charset="0"/>
              </a:rPr>
              <a:t>But Sex Education is at each school’s discretion although recommended by the DfE</a:t>
            </a:r>
          </a:p>
          <a:p>
            <a:pPr algn="l"/>
            <a:endParaRPr lang="en-GB" sz="1200" b="1" dirty="0">
              <a:latin typeface="+mj-lt"/>
              <a:cs typeface="Times New Roman" panose="02020603050405020304" pitchFamily="18" charset="0"/>
            </a:endParaRPr>
          </a:p>
          <a:p>
            <a:pPr algn="l"/>
            <a:r>
              <a:rPr lang="en-GB" sz="2100" b="1" dirty="0">
                <a:solidFill>
                  <a:srgbClr val="7B13A0"/>
                </a:solidFill>
                <a:latin typeface="+mj-lt"/>
                <a:cs typeface="Times New Roman" panose="02020603050405020304" pitchFamily="18" charset="0"/>
              </a:rPr>
              <a:t>SECONDARY</a:t>
            </a:r>
          </a:p>
          <a:p>
            <a:pPr algn="l"/>
            <a:r>
              <a:rPr lang="en-GB" sz="2100" b="1" dirty="0">
                <a:latin typeface="+mj-lt"/>
                <a:cs typeface="Times New Roman" panose="02020603050405020304" pitchFamily="18" charset="0"/>
              </a:rPr>
              <a:t>RELATIONSHIPS EDUCATION IS COMPULSORY</a:t>
            </a:r>
          </a:p>
          <a:p>
            <a:pPr algn="l"/>
            <a:r>
              <a:rPr lang="en-GB" sz="2100" b="1" dirty="0">
                <a:latin typeface="+mj-lt"/>
                <a:cs typeface="Times New Roman" panose="02020603050405020304" pitchFamily="18" charset="0"/>
              </a:rPr>
              <a:t>SEX EDUCATION IS COMPULSORY</a:t>
            </a:r>
          </a:p>
          <a:p>
            <a:pPr algn="l"/>
            <a:r>
              <a:rPr lang="en-GB" sz="2100" b="1" dirty="0">
                <a:latin typeface="+mj-lt"/>
                <a:cs typeface="Times New Roman" panose="02020603050405020304" pitchFamily="18" charset="0"/>
              </a:rPr>
              <a:t>HEALTH EDUCATION IS COMPULSORY</a:t>
            </a:r>
          </a:p>
          <a:p>
            <a:pPr algn="l"/>
            <a:r>
              <a:rPr lang="en-GB" sz="2100" b="1" dirty="0">
                <a:latin typeface="+mj-lt"/>
                <a:cs typeface="Times New Roman" panose="02020603050405020304" pitchFamily="18" charset="0"/>
              </a:rPr>
              <a:t>Guidance does not apply to: Sixth Forms colleges, 16-19 academies or FE colleges</a:t>
            </a:r>
          </a:p>
        </p:txBody>
      </p:sp>
      <p:pic>
        <p:nvPicPr>
          <p:cNvPr id="16" name="Picture 15">
            <a:extLst>
              <a:ext uri="{FF2B5EF4-FFF2-40B4-BE49-F238E27FC236}">
                <a16:creationId xmlns:a16="http://schemas.microsoft.com/office/drawing/2014/main" id="{2A4B7158-4342-E14F-B294-1A9E9826A266}"/>
              </a:ext>
            </a:extLst>
          </p:cNvPr>
          <p:cNvPicPr>
            <a:picLocks noChangeAspect="1"/>
          </p:cNvPicPr>
          <p:nvPr/>
        </p:nvPicPr>
        <p:blipFill>
          <a:blip r:embed="rId3"/>
          <a:stretch>
            <a:fillRect/>
          </a:stretch>
        </p:blipFill>
        <p:spPr>
          <a:xfrm>
            <a:off x="812006" y="2252498"/>
            <a:ext cx="2358797" cy="3332567"/>
          </a:xfrm>
          <a:prstGeom prst="rect">
            <a:avLst/>
          </a:prstGeom>
          <a:ln w="3175">
            <a:solidFill>
              <a:schemeClr val="bg1">
                <a:lumMod val="50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584738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is RSE Important?</a:t>
            </a:r>
            <a:endParaRPr lang="en-GB" dirty="0"/>
          </a:p>
        </p:txBody>
      </p:sp>
      <p:sp>
        <p:nvSpPr>
          <p:cNvPr id="3" name="Content Placeholder 2"/>
          <p:cNvSpPr>
            <a:spLocks noGrp="1"/>
          </p:cNvSpPr>
          <p:nvPr>
            <p:ph idx="1"/>
          </p:nvPr>
        </p:nvSpPr>
        <p:spPr>
          <a:xfrm>
            <a:off x="605947" y="1270000"/>
            <a:ext cx="6347714" cy="5588000"/>
          </a:xfrm>
        </p:spPr>
        <p:txBody>
          <a:bodyPr>
            <a:normAutofit fontScale="85000" lnSpcReduction="20000"/>
          </a:bodyPr>
          <a:lstStyle/>
          <a:p>
            <a:r>
              <a:rPr lang="en-GB" dirty="0"/>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and how to manage their academic, personal and social lives in a positive way. </a:t>
            </a:r>
            <a:endParaRPr lang="en-GB" dirty="0" smtClean="0"/>
          </a:p>
          <a:p>
            <a:r>
              <a:rPr lang="en-GB" dirty="0" smtClean="0"/>
              <a:t>High </a:t>
            </a:r>
            <a:r>
              <a:rPr lang="en-GB" dirty="0"/>
              <a:t>quality RSE helps create safe school communities in which students can grow, learn, and develop positive, healthy behaviour for </a:t>
            </a:r>
            <a:r>
              <a:rPr lang="en-GB" dirty="0" smtClean="0"/>
              <a:t>life</a:t>
            </a:r>
            <a:r>
              <a:rPr lang="en-GB" dirty="0"/>
              <a:t>.</a:t>
            </a:r>
          </a:p>
          <a:p>
            <a:r>
              <a:rPr lang="en-GB" dirty="0" smtClean="0"/>
              <a:t>RSE </a:t>
            </a:r>
            <a:r>
              <a:rPr lang="en-GB" dirty="0"/>
              <a:t>plays a vital part in schools fulfilling their statutory duties to protect and safeguard their students. Ofsted is clear that schools must have a preventative programme that enables students to learn about safety and risks in relationships. </a:t>
            </a:r>
          </a:p>
          <a:p>
            <a:r>
              <a:rPr lang="en-GB" dirty="0" smtClean="0"/>
              <a:t>Schools </a:t>
            </a:r>
            <a:r>
              <a:rPr lang="en-GB" dirty="0"/>
              <a:t>maintain a statutory obligation under the Children Act (2004) to promote their students’ wellbeing and under the Education Act (2002) to prepare children and young people for the challenges, opportunities and responsibilities of adult life. A comprehensive RSE programme can have a positive impact on students’ health and wellbeing and their ability to achieve, and can play a crucial part in meeting these obligations. </a:t>
            </a:r>
          </a:p>
          <a:p>
            <a:r>
              <a:rPr lang="en-GB" dirty="0" smtClean="0"/>
              <a:t>Technology </a:t>
            </a:r>
            <a:r>
              <a:rPr lang="en-GB" dirty="0"/>
              <a:t>is evolving at a tremendous pace. The need to protect children and young people from inappropriate online content, cyberbullying and exploitation is a growing concern. A comprehensive RSE programme can support in addressing these issues.</a:t>
            </a:r>
          </a:p>
        </p:txBody>
      </p:sp>
    </p:spTree>
    <p:extLst>
      <p:ext uri="{BB962C8B-B14F-4D97-AF65-F5344CB8AC3E}">
        <p14:creationId xmlns:p14="http://schemas.microsoft.com/office/powerpoint/2010/main" val="8793011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Extract from DFE Statutory Guidance</a:t>
            </a:r>
            <a:endParaRPr lang="en-GB" dirty="0"/>
          </a:p>
        </p:txBody>
      </p:sp>
      <p:sp>
        <p:nvSpPr>
          <p:cNvPr id="3" name="Content Placeholder 2"/>
          <p:cNvSpPr>
            <a:spLocks noGrp="1"/>
          </p:cNvSpPr>
          <p:nvPr>
            <p:ph idx="1"/>
          </p:nvPr>
        </p:nvSpPr>
        <p:spPr/>
        <p:txBody>
          <a:bodyPr>
            <a:normAutofit lnSpcReduction="10000"/>
          </a:bodyPr>
          <a:lstStyle/>
          <a:p>
            <a:r>
              <a:rPr lang="en-US" dirty="0"/>
              <a:t>To embrace the challenges of creating a happy and successful adult life, pupils need knowledge that will enable them to make informed decisions about their wellbeing, health and relationships and to build their self-efficacy. Pupils can also put this knowledge into practice as they develop the capacity to make sound decisions when facing risks, challenges and complex contexts. Everyone faces difficult situations in their lives. These subjects can support young people to develop resilience, to know how and when to ask for help, and to know where to access support. </a:t>
            </a:r>
            <a:endParaRPr lang="en-US" dirty="0" smtClean="0"/>
          </a:p>
          <a:p>
            <a:r>
              <a:rPr lang="en-US" dirty="0" smtClean="0"/>
              <a:t>High </a:t>
            </a:r>
            <a:r>
              <a:rPr lang="en-US" dirty="0"/>
              <a:t>quality, evidence-based and age-appropriate teaching of these subjects can help prepare pupils for the opportunities, responsibilities and experiences of adult life. They can also enable schools to promote the spiritual, moral, social, cultural, mental and physical development of pupils, at school and in society. The duties on schools in this area are set out in legislation</a:t>
            </a:r>
            <a:r>
              <a:rPr lang="en-US" dirty="0" smtClean="0"/>
              <a:t>.</a:t>
            </a:r>
            <a:endParaRPr lang="en-GB" dirty="0"/>
          </a:p>
        </p:txBody>
      </p:sp>
    </p:spTree>
    <p:extLst>
      <p:ext uri="{BB962C8B-B14F-4D97-AF65-F5344CB8AC3E}">
        <p14:creationId xmlns:p14="http://schemas.microsoft.com/office/powerpoint/2010/main" val="7898201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3788"/>
            <a:ext cx="6347714" cy="1320800"/>
          </a:xfrm>
        </p:spPr>
        <p:txBody>
          <a:bodyPr>
            <a:normAutofit/>
          </a:bodyPr>
          <a:lstStyle/>
          <a:p>
            <a:r>
              <a:rPr lang="en-GB" dirty="0" smtClean="0"/>
              <a:t>How will we be teaching RSE?</a:t>
            </a:r>
            <a:endParaRPr lang="en-GB" dirty="0"/>
          </a:p>
        </p:txBody>
      </p:sp>
      <p:sp>
        <p:nvSpPr>
          <p:cNvPr id="3" name="TextBox 2"/>
          <p:cNvSpPr txBox="1"/>
          <p:nvPr/>
        </p:nvSpPr>
        <p:spPr>
          <a:xfrm>
            <a:off x="251520" y="980728"/>
            <a:ext cx="6624736" cy="4801314"/>
          </a:xfrm>
          <a:prstGeom prst="rect">
            <a:avLst/>
          </a:prstGeom>
          <a:noFill/>
        </p:spPr>
        <p:txBody>
          <a:bodyPr wrap="square" rtlCol="0">
            <a:spAutoFit/>
          </a:bodyPr>
          <a:lstStyle/>
          <a:p>
            <a:r>
              <a:rPr lang="en-GB" dirty="0" smtClean="0"/>
              <a:t>We have recently purchased ‘Jigsaw, the Mindful Approach To PSHE’. You may have heard your child talk about this at home. </a:t>
            </a:r>
          </a:p>
          <a:p>
            <a:endParaRPr lang="en-GB" dirty="0"/>
          </a:p>
          <a:p>
            <a:r>
              <a:rPr lang="en-GB" dirty="0"/>
              <a:t>The Jigsaw PSHE Programme includes lessons on ALL aspects of </a:t>
            </a:r>
            <a:r>
              <a:rPr lang="en-GB" dirty="0" smtClean="0"/>
              <a:t>compulsory Relationships </a:t>
            </a:r>
            <a:r>
              <a:rPr lang="en-GB" dirty="0"/>
              <a:t>and Health Education, designed in a sensitive, spiral, </a:t>
            </a:r>
            <a:r>
              <a:rPr lang="en-GB" dirty="0" smtClean="0"/>
              <a:t>age-appropriate curriculum</a:t>
            </a:r>
            <a:r>
              <a:rPr lang="en-GB" dirty="0"/>
              <a:t>. The Jigsaw teaching materials integrate </a:t>
            </a:r>
            <a:r>
              <a:rPr lang="en-GB" dirty="0" smtClean="0"/>
              <a:t>Personal, Social</a:t>
            </a:r>
            <a:r>
              <a:rPr lang="en-GB" dirty="0"/>
              <a:t>, Health Education (PSHE), emotional literacy, social skills, mindfulness, </a:t>
            </a:r>
            <a:r>
              <a:rPr lang="en-GB" dirty="0" smtClean="0"/>
              <a:t>and spiritual </a:t>
            </a:r>
            <a:r>
              <a:rPr lang="en-GB" dirty="0"/>
              <a:t>development in a whole-school approach. </a:t>
            </a:r>
            <a:r>
              <a:rPr lang="en-GB" dirty="0" smtClean="0"/>
              <a:t>The expectations </a:t>
            </a:r>
            <a:r>
              <a:rPr lang="en-GB" dirty="0"/>
              <a:t>of the </a:t>
            </a:r>
            <a:r>
              <a:rPr lang="en-GB" dirty="0" err="1" smtClean="0"/>
              <a:t>DfE</a:t>
            </a:r>
            <a:r>
              <a:rPr lang="en-GB" dirty="0" smtClean="0"/>
              <a:t> Relationships </a:t>
            </a:r>
            <a:r>
              <a:rPr lang="en-GB" dirty="0"/>
              <a:t>and Health Education guidance are woven throughout Jigsaw </a:t>
            </a:r>
            <a:r>
              <a:rPr lang="en-GB" dirty="0" smtClean="0"/>
              <a:t>but specifically </a:t>
            </a:r>
            <a:r>
              <a:rPr lang="en-GB" dirty="0"/>
              <a:t>covered in the Relationships and Healthy Me Puzzles (units), with </a:t>
            </a:r>
            <a:r>
              <a:rPr lang="en-GB" dirty="0" smtClean="0"/>
              <a:t>puberty and </a:t>
            </a:r>
            <a:r>
              <a:rPr lang="en-GB" dirty="0"/>
              <a:t>human reproduction being taught in the Changing Me Puzzle.</a:t>
            </a:r>
            <a:endParaRPr lang="en-GB" dirty="0" smtClean="0"/>
          </a:p>
          <a:p>
            <a:endParaRPr lang="en-GB" dirty="0"/>
          </a:p>
          <a:p>
            <a:endParaRPr lang="en-GB" dirty="0" smtClean="0"/>
          </a:p>
          <a:p>
            <a:endParaRPr lang="en-GB"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4860032" y="4365104"/>
            <a:ext cx="3583511" cy="2300034"/>
          </a:xfrm>
          <a:prstGeom prst="rect">
            <a:avLst/>
          </a:prstGeom>
        </p:spPr>
      </p:pic>
      <p:pic>
        <p:nvPicPr>
          <p:cNvPr id="8" name="Picture 7"/>
          <p:cNvPicPr>
            <a:picLocks noChangeAspect="1"/>
          </p:cNvPicPr>
          <p:nvPr/>
        </p:nvPicPr>
        <p:blipFill>
          <a:blip r:embed="rId4"/>
          <a:stretch>
            <a:fillRect/>
          </a:stretch>
        </p:blipFill>
        <p:spPr>
          <a:xfrm>
            <a:off x="899592" y="4602028"/>
            <a:ext cx="2849271" cy="2136954"/>
          </a:xfrm>
          <a:prstGeom prst="rect">
            <a:avLst/>
          </a:prstGeom>
        </p:spPr>
      </p:pic>
    </p:spTree>
    <p:extLst>
      <p:ext uri="{BB962C8B-B14F-4D97-AF65-F5344CB8AC3E}">
        <p14:creationId xmlns:p14="http://schemas.microsoft.com/office/powerpoint/2010/main" val="7816534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00" y="0"/>
            <a:ext cx="7220396" cy="1320800"/>
          </a:xfrm>
        </p:spPr>
        <p:txBody>
          <a:bodyPr>
            <a:normAutofit/>
          </a:bodyPr>
          <a:lstStyle/>
          <a:p>
            <a:r>
              <a:rPr lang="en-GB" dirty="0" smtClean="0"/>
              <a:t>What is included in the ‘Changing Me’ unit?</a:t>
            </a:r>
            <a:endParaRPr lang="en-GB" dirty="0"/>
          </a:p>
        </p:txBody>
      </p:sp>
      <p:sp>
        <p:nvSpPr>
          <p:cNvPr id="3" name="TextBox 2"/>
          <p:cNvSpPr txBox="1"/>
          <p:nvPr/>
        </p:nvSpPr>
        <p:spPr>
          <a:xfrm>
            <a:off x="179512" y="1484784"/>
            <a:ext cx="7344816" cy="2800767"/>
          </a:xfrm>
          <a:prstGeom prst="rect">
            <a:avLst/>
          </a:prstGeom>
          <a:noFill/>
        </p:spPr>
        <p:txBody>
          <a:bodyPr wrap="square" rtlCol="0">
            <a:spAutoFit/>
          </a:bodyPr>
          <a:lstStyle/>
          <a:p>
            <a:r>
              <a:rPr lang="en-GB" sz="1600" dirty="0"/>
              <a:t>Jigsaw’s ‘Changing Me’ unit is taught over a period of 6 weeks, usually in the second half of the summer term. Each year group will be taught appropriate to their age and developmental stage, building on the previous years’ learning. </a:t>
            </a:r>
            <a:endParaRPr lang="en-GB" sz="1600" dirty="0" smtClean="0"/>
          </a:p>
          <a:p>
            <a:endParaRPr lang="en-GB" sz="1600" dirty="0" smtClean="0"/>
          </a:p>
          <a:p>
            <a:r>
              <a:rPr lang="en-GB" sz="1600" dirty="0"/>
              <a:t>A</a:t>
            </a:r>
            <a:r>
              <a:rPr lang="en-GB" sz="1600" dirty="0" smtClean="0"/>
              <a:t>t </a:t>
            </a:r>
            <a:r>
              <a:rPr lang="en-GB" sz="1600" dirty="0"/>
              <a:t>no point will a child be taught something that is inappropriate; and if a question from a child arises and the teacher feels it would be inappropriate to answer, (for example, because of its mature or explicit nature), the child will be encouraged to ask his/her parents or carers at home. The question will not be answered to the child or class if it is outside the remit of that year group’s </a:t>
            </a:r>
            <a:r>
              <a:rPr lang="en-GB" sz="1600" dirty="0" smtClean="0"/>
              <a:t>programme</a:t>
            </a:r>
            <a:endParaRPr lang="en-GB" sz="1600" dirty="0"/>
          </a:p>
        </p:txBody>
      </p:sp>
    </p:spTree>
    <p:extLst>
      <p:ext uri="{BB962C8B-B14F-4D97-AF65-F5344CB8AC3E}">
        <p14:creationId xmlns:p14="http://schemas.microsoft.com/office/powerpoint/2010/main" val="23063681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504" y="-10572"/>
            <a:ext cx="7200800" cy="7017306"/>
          </a:xfrm>
          <a:prstGeom prst="rect">
            <a:avLst/>
          </a:prstGeom>
          <a:noFill/>
        </p:spPr>
        <p:txBody>
          <a:bodyPr wrap="square" rtlCol="0">
            <a:spAutoFit/>
          </a:bodyPr>
          <a:lstStyle/>
          <a:p>
            <a:r>
              <a:rPr lang="en-GB" sz="1600" dirty="0"/>
              <a:t>The Changing Me Puzzle is all about coping positively with change and includes:</a:t>
            </a:r>
          </a:p>
          <a:p>
            <a:r>
              <a:rPr lang="en-GB" dirty="0" smtClean="0">
                <a:solidFill>
                  <a:schemeClr val="accent1"/>
                </a:solidFill>
              </a:rPr>
              <a:t>Phase 1 </a:t>
            </a:r>
            <a:r>
              <a:rPr lang="en-GB" dirty="0" smtClean="0"/>
              <a:t>Growing </a:t>
            </a:r>
            <a:r>
              <a:rPr lang="en-GB" dirty="0"/>
              <a:t>up: how we have changed since we were babies. </a:t>
            </a:r>
            <a:endParaRPr lang="en-GB" dirty="0" smtClean="0"/>
          </a:p>
          <a:p>
            <a:endParaRPr lang="en-GB" dirty="0"/>
          </a:p>
          <a:p>
            <a:r>
              <a:rPr lang="en-GB" dirty="0" smtClean="0">
                <a:solidFill>
                  <a:schemeClr val="accent1"/>
                </a:solidFill>
              </a:rPr>
              <a:t>Phase 1 </a:t>
            </a:r>
            <a:r>
              <a:rPr lang="en-GB" dirty="0" smtClean="0"/>
              <a:t>Boys</a:t>
            </a:r>
            <a:r>
              <a:rPr lang="en-GB" dirty="0"/>
              <a:t>’ and girls’ bodies; correct names for body parts. </a:t>
            </a:r>
            <a:endParaRPr lang="en-GB" dirty="0" smtClean="0"/>
          </a:p>
          <a:p>
            <a:endParaRPr lang="en-GB" dirty="0"/>
          </a:p>
          <a:p>
            <a:r>
              <a:rPr lang="en-GB" dirty="0" smtClean="0">
                <a:solidFill>
                  <a:schemeClr val="accent1"/>
                </a:solidFill>
              </a:rPr>
              <a:t>Phase 1</a:t>
            </a:r>
            <a:r>
              <a:rPr lang="en-GB" dirty="0" smtClean="0">
                <a:solidFill>
                  <a:schemeClr val="accent1"/>
                </a:solidFill>
              </a:rPr>
              <a:t> </a:t>
            </a:r>
            <a:r>
              <a:rPr lang="en-GB" dirty="0"/>
              <a:t>Boys’ and girls’ bodies; body parts and respecting privacy (which parts of the body are private and why this is</a:t>
            </a:r>
            <a:r>
              <a:rPr lang="en-GB" dirty="0" smtClean="0"/>
              <a:t>).</a:t>
            </a:r>
          </a:p>
          <a:p>
            <a:endParaRPr lang="en-GB" dirty="0"/>
          </a:p>
          <a:p>
            <a:r>
              <a:rPr lang="en-GB" dirty="0" smtClean="0">
                <a:solidFill>
                  <a:schemeClr val="accent1"/>
                </a:solidFill>
              </a:rPr>
              <a:t>Phase 2 </a:t>
            </a:r>
            <a:r>
              <a:rPr lang="en-GB" dirty="0" smtClean="0"/>
              <a:t>How </a:t>
            </a:r>
            <a:r>
              <a:rPr lang="en-GB" dirty="0"/>
              <a:t>babies grow and how boys’ and girls’ bodies change as they grow older. Introduction to puberty and menstruation. </a:t>
            </a:r>
            <a:endParaRPr lang="en-GB" dirty="0" smtClean="0"/>
          </a:p>
          <a:p>
            <a:endParaRPr lang="en-GB" dirty="0"/>
          </a:p>
          <a:p>
            <a:r>
              <a:rPr lang="en-GB" dirty="0" smtClean="0">
                <a:solidFill>
                  <a:schemeClr val="accent1"/>
                </a:solidFill>
              </a:rPr>
              <a:t>Phase 2 </a:t>
            </a:r>
            <a:r>
              <a:rPr lang="en-GB" dirty="0" smtClean="0"/>
              <a:t>Internal </a:t>
            </a:r>
            <a:r>
              <a:rPr lang="en-GB" dirty="0"/>
              <a:t>and external reproductive body parts. Recap about puberty and menstruation. Conception explained in simple terms. </a:t>
            </a:r>
            <a:endParaRPr lang="en-GB" dirty="0" smtClean="0"/>
          </a:p>
          <a:p>
            <a:endParaRPr lang="en-GB" dirty="0"/>
          </a:p>
          <a:p>
            <a:r>
              <a:rPr lang="en-GB" dirty="0" smtClean="0">
                <a:solidFill>
                  <a:schemeClr val="accent1"/>
                </a:solidFill>
              </a:rPr>
              <a:t>Phase 2 and 3 </a:t>
            </a:r>
            <a:r>
              <a:rPr lang="en-GB" dirty="0" smtClean="0"/>
              <a:t>Puberty </a:t>
            </a:r>
            <a:r>
              <a:rPr lang="en-GB" dirty="0"/>
              <a:t>for boys and girls in more detail including the social and emotional aspects of becoming an adolescent. Conception explained in simple biological terms</a:t>
            </a:r>
            <a:r>
              <a:rPr lang="en-GB" dirty="0" smtClean="0"/>
              <a:t>.</a:t>
            </a:r>
          </a:p>
          <a:p>
            <a:endParaRPr lang="en-GB" dirty="0"/>
          </a:p>
          <a:p>
            <a:r>
              <a:rPr lang="en-GB" dirty="0" smtClean="0">
                <a:solidFill>
                  <a:schemeClr val="accent1"/>
                </a:solidFill>
              </a:rPr>
              <a:t>Phase 2 and 3 </a:t>
            </a:r>
            <a:r>
              <a:rPr lang="en-GB" dirty="0" smtClean="0"/>
              <a:t>Puberty </a:t>
            </a:r>
            <a:r>
              <a:rPr lang="en-GB" dirty="0"/>
              <a:t>for boys and girls revisited. Understanding conception to the birth of a baby. Becoming a teenager. All lessons are taught using correct terminology, child-friendly language and diagrams</a:t>
            </a:r>
            <a:r>
              <a:rPr lang="en-GB" dirty="0" smtClean="0"/>
              <a:t>.</a:t>
            </a:r>
          </a:p>
          <a:p>
            <a:endParaRPr lang="en-GB" dirty="0" smtClean="0"/>
          </a:p>
          <a:p>
            <a:r>
              <a:rPr lang="en-GB" dirty="0" smtClean="0"/>
              <a:t>Children will be taught in single sex age groups where appropriate</a:t>
            </a:r>
            <a:endParaRPr lang="en-GB" dirty="0"/>
          </a:p>
        </p:txBody>
      </p:sp>
    </p:spTree>
    <p:extLst>
      <p:ext uri="{BB962C8B-B14F-4D97-AF65-F5344CB8AC3E}">
        <p14:creationId xmlns:p14="http://schemas.microsoft.com/office/powerpoint/2010/main" val="14254996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96" y="188640"/>
            <a:ext cx="7520940" cy="548640"/>
          </a:xfrm>
        </p:spPr>
        <p:txBody>
          <a:bodyPr>
            <a:normAutofit/>
          </a:bodyPr>
          <a:lstStyle/>
          <a:p>
            <a:r>
              <a:rPr lang="en-GB" dirty="0" smtClean="0"/>
              <a:t>Can parents withdraw their child?</a:t>
            </a:r>
            <a:endParaRPr lang="en-GB" dirty="0"/>
          </a:p>
        </p:txBody>
      </p:sp>
      <p:sp>
        <p:nvSpPr>
          <p:cNvPr id="3" name="TextBox 2"/>
          <p:cNvSpPr txBox="1"/>
          <p:nvPr/>
        </p:nvSpPr>
        <p:spPr>
          <a:xfrm>
            <a:off x="179512" y="1484784"/>
            <a:ext cx="7632848" cy="2862322"/>
          </a:xfrm>
          <a:prstGeom prst="rect">
            <a:avLst/>
          </a:prstGeom>
          <a:noFill/>
        </p:spPr>
        <p:txBody>
          <a:bodyPr wrap="square" rtlCol="0">
            <a:spAutoFit/>
          </a:bodyPr>
          <a:lstStyle/>
          <a:p>
            <a:r>
              <a:rPr lang="en-GB" dirty="0" smtClean="0"/>
              <a:t>Parents </a:t>
            </a:r>
            <a:r>
              <a:rPr lang="en-GB" dirty="0"/>
              <a:t>have a right to withdraw their children from all or any part of Sex Education aspect of RSE if they wish to do so, but not from the biological aspects of human growth and reproduction provided under the National Curriculum for science. </a:t>
            </a:r>
            <a:endParaRPr lang="en-GB" dirty="0" smtClean="0"/>
          </a:p>
          <a:p>
            <a:endParaRPr lang="en-GB" dirty="0" smtClean="0"/>
          </a:p>
          <a:p>
            <a:r>
              <a:rPr lang="en-GB" dirty="0" smtClean="0"/>
              <a:t>Parents </a:t>
            </a:r>
            <a:r>
              <a:rPr lang="en-GB" dirty="0"/>
              <a:t>do not have to give reasons for withdrawing their child but must inform the head teacher. Requests for withdrawal should be put in writing, making it clear which aspects of the programme they do not wish their child to participate in</a:t>
            </a:r>
            <a:r>
              <a:rPr lang="en-GB" dirty="0" smtClean="0"/>
              <a:t>.</a:t>
            </a:r>
          </a:p>
          <a:p>
            <a:endParaRPr lang="en-GB" dirty="0"/>
          </a:p>
        </p:txBody>
      </p:sp>
    </p:spTree>
    <p:extLst>
      <p:ext uri="{BB962C8B-B14F-4D97-AF65-F5344CB8AC3E}">
        <p14:creationId xmlns:p14="http://schemas.microsoft.com/office/powerpoint/2010/main" val="33167131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6347714" cy="1320800"/>
          </a:xfrm>
        </p:spPr>
        <p:txBody>
          <a:bodyPr>
            <a:normAutofit/>
          </a:bodyPr>
          <a:lstStyle/>
          <a:p>
            <a:r>
              <a:rPr lang="en-GB" dirty="0" smtClean="0"/>
              <a:t>Which lessons can parents withdraw their children from?</a:t>
            </a:r>
            <a:endParaRPr lang="en-GB" dirty="0"/>
          </a:p>
        </p:txBody>
      </p:sp>
      <p:sp>
        <p:nvSpPr>
          <p:cNvPr id="3" name="TextBox 2"/>
          <p:cNvSpPr txBox="1"/>
          <p:nvPr/>
        </p:nvSpPr>
        <p:spPr>
          <a:xfrm>
            <a:off x="323528" y="1320800"/>
            <a:ext cx="6912768" cy="5355312"/>
          </a:xfrm>
          <a:prstGeom prst="rect">
            <a:avLst/>
          </a:prstGeom>
          <a:noFill/>
        </p:spPr>
        <p:txBody>
          <a:bodyPr wrap="square" rtlCol="0">
            <a:spAutoFit/>
          </a:bodyPr>
          <a:lstStyle/>
          <a:p>
            <a:r>
              <a:rPr lang="en-GB" dirty="0"/>
              <a:t>At </a:t>
            </a:r>
            <a:r>
              <a:rPr lang="en-GB" dirty="0" smtClean="0"/>
              <a:t>The Cambridge Park academy, </a:t>
            </a:r>
            <a:r>
              <a:rPr lang="en-GB" dirty="0"/>
              <a:t>puberty is taught as a statutory requirement of Health Education and covered by our Jigsaw PSHE Programme in the ‘Changing Me’ Puzzle (unit). We conclude that sex education refers to Human Reproduction, and therefore </a:t>
            </a:r>
            <a:r>
              <a:rPr lang="en-GB" dirty="0" smtClean="0"/>
              <a:t>parents can request </a:t>
            </a:r>
            <a:r>
              <a:rPr lang="en-GB" dirty="0"/>
              <a:t>their child be withdrawn from the PSHE lessons that explicitly teach this i.e. the Jigsaw Changing Me Puzzle (unit) e.g</a:t>
            </a:r>
            <a:r>
              <a:rPr lang="en-GB" dirty="0" smtClean="0"/>
              <a:t>. Please check with your child’s teacher as to what is being taught. </a:t>
            </a:r>
          </a:p>
          <a:p>
            <a:endParaRPr lang="en-GB" dirty="0"/>
          </a:p>
          <a:p>
            <a:r>
              <a:rPr lang="en-GB" dirty="0" smtClean="0"/>
              <a:t>Phase 2 Lesson </a:t>
            </a:r>
            <a:r>
              <a:rPr lang="en-GB" dirty="0"/>
              <a:t>2 (Having a baby)</a:t>
            </a:r>
          </a:p>
          <a:p>
            <a:r>
              <a:rPr lang="en-GB" dirty="0" smtClean="0"/>
              <a:t>Phase 2 and 3 Lesson </a:t>
            </a:r>
            <a:r>
              <a:rPr lang="en-GB" dirty="0"/>
              <a:t>4 (Conception)</a:t>
            </a:r>
          </a:p>
          <a:p>
            <a:r>
              <a:rPr lang="en-GB" dirty="0" smtClean="0"/>
              <a:t>Phase 2 and 3 Lesson </a:t>
            </a:r>
            <a:r>
              <a:rPr lang="en-GB" dirty="0"/>
              <a:t>4 (Conception, birth</a:t>
            </a:r>
            <a:r>
              <a:rPr lang="en-GB" dirty="0" smtClean="0"/>
              <a:t>)</a:t>
            </a:r>
          </a:p>
          <a:p>
            <a:endParaRPr lang="en-GB" dirty="0"/>
          </a:p>
          <a:p>
            <a:r>
              <a:rPr lang="en-GB" dirty="0"/>
              <a:t>Alternative work will be given to pupils who are withdrawn from non-statutory components of Sex Education</a:t>
            </a:r>
            <a:r>
              <a:rPr lang="en-GB" dirty="0" smtClean="0"/>
              <a:t>.</a:t>
            </a:r>
          </a:p>
          <a:p>
            <a:endParaRPr lang="en-GB" dirty="0"/>
          </a:p>
          <a:p>
            <a:r>
              <a:rPr lang="en-GB" dirty="0"/>
              <a:t>Examples of the content of these lessons </a:t>
            </a:r>
            <a:r>
              <a:rPr lang="en-GB" dirty="0" smtClean="0"/>
              <a:t>can </a:t>
            </a:r>
            <a:r>
              <a:rPr lang="en-GB" dirty="0"/>
              <a:t>be made available to parents if they wish.</a:t>
            </a:r>
          </a:p>
          <a:p>
            <a:r>
              <a:rPr lang="en-GB" dirty="0"/>
              <a:t> </a:t>
            </a:r>
          </a:p>
        </p:txBody>
      </p:sp>
    </p:spTree>
    <p:extLst>
      <p:ext uri="{BB962C8B-B14F-4D97-AF65-F5344CB8AC3E}">
        <p14:creationId xmlns:p14="http://schemas.microsoft.com/office/powerpoint/2010/main" val="745581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Feedback</a:t>
            </a:r>
            <a:endParaRPr lang="en-GB" dirty="0"/>
          </a:p>
        </p:txBody>
      </p:sp>
      <p:sp>
        <p:nvSpPr>
          <p:cNvPr id="3" name="TextBox 2"/>
          <p:cNvSpPr txBox="1"/>
          <p:nvPr/>
        </p:nvSpPr>
        <p:spPr>
          <a:xfrm>
            <a:off x="827584" y="2492896"/>
            <a:ext cx="6693200" cy="3416320"/>
          </a:xfrm>
          <a:prstGeom prst="rect">
            <a:avLst/>
          </a:prstGeom>
          <a:noFill/>
        </p:spPr>
        <p:txBody>
          <a:bodyPr wrap="square" rtlCol="0">
            <a:spAutoFit/>
          </a:bodyPr>
          <a:lstStyle/>
          <a:p>
            <a:pPr algn="ctr"/>
            <a:r>
              <a:rPr lang="en-GB" sz="2400" dirty="0" smtClean="0"/>
              <a:t>If you have any questions or feedback </a:t>
            </a:r>
            <a:r>
              <a:rPr lang="en-GB" sz="2400" dirty="0" smtClean="0"/>
              <a:t>please contact your child’s class teacher in the first instance. Further to this please email</a:t>
            </a:r>
          </a:p>
          <a:p>
            <a:pPr algn="ctr"/>
            <a:r>
              <a:rPr lang="en-GB" sz="2400" dirty="0" smtClean="0"/>
              <a:t>Mr Gardiner (Designated Safeguarding lead) or Mr Hunter (PSHE subject lead)</a:t>
            </a:r>
          </a:p>
          <a:p>
            <a:pPr algn="ctr"/>
            <a:endParaRPr lang="en-GB" sz="2400" dirty="0" smtClean="0"/>
          </a:p>
          <a:p>
            <a:pPr algn="ctr"/>
            <a:r>
              <a:rPr lang="en-GB" sz="2400" dirty="0" err="1" smtClean="0"/>
              <a:t>dgardiner@cambridgepark.het.academy</a:t>
            </a:r>
            <a:endParaRPr lang="en-GB" sz="2400" dirty="0" smtClean="0"/>
          </a:p>
          <a:p>
            <a:pPr algn="ctr"/>
            <a:r>
              <a:rPr lang="en-GB" sz="2400" dirty="0" err="1" smtClean="0"/>
              <a:t>shunter@cambridgepark.het.academy</a:t>
            </a:r>
            <a:endParaRPr lang="en-GB" sz="2400" dirty="0" smtClean="0"/>
          </a:p>
          <a:p>
            <a:pPr algn="ctr"/>
            <a:endParaRPr lang="en-GB" sz="2400" dirty="0"/>
          </a:p>
        </p:txBody>
      </p:sp>
    </p:spTree>
    <p:extLst>
      <p:ext uri="{BB962C8B-B14F-4D97-AF65-F5344CB8AC3E}">
        <p14:creationId xmlns:p14="http://schemas.microsoft.com/office/powerpoint/2010/main" val="15326040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2261</TotalTime>
  <Words>1792</Words>
  <Application>Microsoft Office PowerPoint</Application>
  <PresentationFormat>On-screen Show (4:3)</PresentationFormat>
  <Paragraphs>99</Paragraphs>
  <Slides>13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Relationships and Sex Education (RSE)  Parent information</vt:lpstr>
      <vt:lpstr>What is RSE?</vt:lpstr>
      <vt:lpstr>What does the guidance from DFE mean?</vt:lpstr>
      <vt:lpstr>PowerPoint Presentation</vt:lpstr>
      <vt:lpstr>PowerPoint Presentation</vt:lpstr>
      <vt:lpstr>Why is RSE Important?</vt:lpstr>
      <vt:lpstr>Extract from DFE Statutory Guidance</vt:lpstr>
      <vt:lpstr>How will we be teaching RSE?</vt:lpstr>
      <vt:lpstr>What is included in the ‘Changing Me’ unit?</vt:lpstr>
      <vt:lpstr>PowerPoint Presentation</vt:lpstr>
      <vt:lpstr>Can parents withdraw their child?</vt:lpstr>
      <vt:lpstr>Which lessons can parents withdraw their children from?</vt:lpstr>
      <vt:lpstr>Feedback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and health Education</dc:title>
  <dc:creator>Rebecca Glover</dc:creator>
  <cp:lastModifiedBy>Samuel Hunter</cp:lastModifiedBy>
  <cp:revision>76</cp:revision>
  <cp:lastPrinted>2020-02-03T08:16:26Z</cp:lastPrinted>
  <dcterms:created xsi:type="dcterms:W3CDTF">2019-12-09T14:46:25Z</dcterms:created>
  <dcterms:modified xsi:type="dcterms:W3CDTF">2021-07-15T06:54:14Z</dcterms:modified>
</cp:coreProperties>
</file>